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9710738" cy="688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09107" cy="3453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499392" y="0"/>
            <a:ext cx="4209105" cy="3453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3AB2C-B7B1-4E20-B8CE-DB844786D8DE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536428"/>
            <a:ext cx="4209107" cy="3453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499392" y="6536428"/>
            <a:ext cx="4209105" cy="3453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147CE-5B2E-43E1-AFB8-98FD661D13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96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425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364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821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331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621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220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0561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178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12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953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245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989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432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213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87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66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09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3EE2328-C521-4C5B-B60E-EFF243EE03F3}" type="datetimeFigureOut">
              <a:rPr lang="pl-PL" smtClean="0"/>
              <a:t>2013-12-18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33A5A4-158B-44D5-90E0-A647B1C055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10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glishteaching.home.pl/portal/index.php/o-programie/pelny-pakie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englishteaching.home.pl/portal/index.php/o-programie/podstawowy-pakie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97540" y="220009"/>
            <a:ext cx="9005483" cy="1103824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„</a:t>
            </a:r>
            <a:r>
              <a:rPr lang="pl-PL" dirty="0" err="1" smtClean="0">
                <a:solidFill>
                  <a:srgbClr val="FF0000"/>
                </a:solidFill>
                <a:latin typeface="AR BERKLEY" panose="02000000000000000000" pitchFamily="2" charset="0"/>
              </a:rPr>
              <a:t>Ready</a:t>
            </a:r>
            <a:r>
              <a:rPr lang="pl-PL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, </a:t>
            </a:r>
            <a:r>
              <a:rPr lang="pl-PL" dirty="0" err="1" smtClean="0">
                <a:solidFill>
                  <a:srgbClr val="FF0000"/>
                </a:solidFill>
                <a:latin typeface="AR BERKLEY" panose="02000000000000000000" pitchFamily="2" charset="0"/>
              </a:rPr>
              <a:t>steady</a:t>
            </a:r>
            <a:r>
              <a:rPr lang="pl-PL" dirty="0" smtClean="0">
                <a:solidFill>
                  <a:srgbClr val="FF0000"/>
                </a:solidFill>
                <a:latin typeface="AR BERKLEY" panose="02000000000000000000" pitchFamily="2" charset="0"/>
              </a:rPr>
              <a:t>…English!”</a:t>
            </a:r>
            <a:endParaRPr lang="pl-PL" dirty="0">
              <a:solidFill>
                <a:srgbClr val="FF0000"/>
              </a:solidFill>
              <a:latin typeface="AR BERKLEY" panose="02000000000000000000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64907" y="1596788"/>
            <a:ext cx="8732527" cy="3698543"/>
          </a:xfrm>
        </p:spPr>
        <p:txBody>
          <a:bodyPr>
            <a:noAutofit/>
          </a:bodyPr>
          <a:lstStyle/>
          <a:p>
            <a:pPr algn="ctr">
              <a:lnSpc>
                <a:spcPct val="250000"/>
              </a:lnSpc>
            </a:pPr>
            <a:r>
              <a:rPr lang="pl-PL" sz="3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pl-PL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 p</a:t>
            </a:r>
            <a:r>
              <a:rPr lang="pl-PL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rojekt </a:t>
            </a:r>
            <a:r>
              <a:rPr lang="pl-PL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Polsko – Amerykańskiej Fundacji Wolności, której krajowym operatorem jest Nidzicka Fundacja Rozwoju NIDA.</a:t>
            </a:r>
            <a:endParaRPr lang="pl-PL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583" y="5646220"/>
            <a:ext cx="876284" cy="85736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6867" y="5646221"/>
            <a:ext cx="5650567" cy="85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8210" y="1446664"/>
            <a:ext cx="4875546" cy="805217"/>
          </a:xfrm>
        </p:spPr>
        <p:txBody>
          <a:bodyPr anchor="t">
            <a:normAutofit fontScale="90000"/>
          </a:bodyPr>
          <a:lstStyle/>
          <a:p>
            <a:pPr algn="l">
              <a:buClr>
                <a:srgbClr val="FF0000"/>
              </a:buClr>
            </a:pPr>
            <a:r>
              <a:rPr lang="pl-PL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 ramach projektu:</a:t>
            </a:r>
            <a:endParaRPr lang="pl-PL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9834" y="5718746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1638" y="5718747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0506" y="0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624084" y="2415654"/>
            <a:ext cx="98536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22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uczniowie klas czwartych w poprzednim i obecnym roku szkolnym uczestniczyli w dodatkowych lekcjach języka </a:t>
            </a:r>
            <a:r>
              <a:rPr lang="pl-PL" sz="22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angielskiego, podczas których doskonalili znajomość języka angielskiego bez tradycyjnych książek, poprzez: naukę prostych dialogów i piosenek, oglądanie filmów, granie w tradycyjne i multimedialne gry dydaktyczne, bajki, przygotowując przedstawienie w języku angielskim;</a:t>
            </a:r>
            <a:endParaRPr lang="pl-PL" sz="22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06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0914" y="1364777"/>
            <a:ext cx="4930137" cy="764274"/>
          </a:xfrm>
        </p:spPr>
        <p:txBody>
          <a:bodyPr anchor="t"/>
          <a:lstStyle/>
          <a:p>
            <a:pPr algn="l"/>
            <a:r>
              <a:rPr lang="pl-PL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 ramach projektu: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243" y="5616811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047" y="5616810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7831" y="-19097"/>
            <a:ext cx="8644877" cy="1603387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897039" y="2292824"/>
            <a:ext cx="86936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p</a:t>
            </a:r>
            <a:r>
              <a:rPr lang="pl-PL" sz="28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oszerzono bazę szkoły o nowy sprzęt wykorzystywany podczas lekcji języka angielskiego, czyli zakupiono tablicę sucho ścieralną, magnetofon oraz ładowarkę do pisaków multimedialnych;</a:t>
            </a:r>
            <a:endParaRPr lang="pl-PL" sz="2800" b="1" dirty="0">
              <a:solidFill>
                <a:srgbClr val="30ACEC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67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34437" y="1310186"/>
            <a:ext cx="10018713" cy="682388"/>
          </a:xfrm>
        </p:spPr>
        <p:txBody>
          <a:bodyPr anchor="t"/>
          <a:lstStyle/>
          <a:p>
            <a:pPr algn="l"/>
            <a:r>
              <a:rPr lang="pl-PL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 ramach projektu: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4251" y="5603162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055" y="5603163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1354" y="-27295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883391" y="2279176"/>
            <a:ext cx="928047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28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doposażono biblioteczkę języka angielskiego o nowe książki, słowniki, czasopisma anglojęzyczne, gry dydaktyczne i filmy DVD;</a:t>
            </a:r>
          </a:p>
          <a:p>
            <a:pPr marL="285750" lvl="0" indent="-285750" algn="just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2800" b="1" dirty="0" err="1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zalaminowano</a:t>
            </a:r>
            <a:r>
              <a:rPr lang="pl-PL" sz="28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karty obrazkowe wykorzystywane do nauki słownictwa;</a:t>
            </a:r>
            <a:endParaRPr lang="pl-PL" sz="2800" b="1" dirty="0">
              <a:solidFill>
                <a:srgbClr val="30ACEC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3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2313" y="1318653"/>
            <a:ext cx="4711772" cy="707933"/>
          </a:xfrm>
        </p:spPr>
        <p:txBody>
          <a:bodyPr anchor="t"/>
          <a:lstStyle/>
          <a:p>
            <a:pPr algn="l"/>
            <a:r>
              <a:rPr lang="pl-PL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 ramach projektu: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6395" y="5360705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8199" y="5360704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4309" y="-284734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2292824" y="2129051"/>
            <a:ext cx="872091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28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zorganizowano</a:t>
            </a:r>
            <a:r>
              <a:rPr lang="en-US" sz="28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dwa</a:t>
            </a:r>
            <a:r>
              <a:rPr lang="en-US" sz="28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konkursy</a:t>
            </a:r>
            <a:r>
              <a:rPr lang="en-US" sz="28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plastyczne</a:t>
            </a:r>
            <a:r>
              <a:rPr lang="pl-PL" sz="28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:</a:t>
            </a:r>
          </a:p>
          <a:p>
            <a:pPr lvl="0" algn="just">
              <a:lnSpc>
                <a:spcPct val="150000"/>
              </a:lnSpc>
              <a:buClr>
                <a:srgbClr val="FF0000"/>
              </a:buClr>
              <a:buSzPct val="106000"/>
            </a:pPr>
            <a:endParaRPr lang="pl-PL" sz="800" b="1" dirty="0" smtClean="0">
              <a:solidFill>
                <a:srgbClr val="30ACEC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FF0000"/>
              </a:buClr>
              <a:buSzPct val="106000"/>
              <a:buFontTx/>
              <a:buChar char="-"/>
            </a:pPr>
            <a:r>
              <a:rPr lang="en-US" sz="20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„My </a:t>
            </a:r>
            <a:r>
              <a:rPr lang="en-US" sz="2000" dirty="0" err="1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favourite</a:t>
            </a:r>
            <a:r>
              <a:rPr lang="en-US" sz="20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English word</a:t>
            </a:r>
            <a:r>
              <a:rPr lang="pl-PL" sz="20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– Moje ulubione angielskie słowo</a:t>
            </a:r>
            <a:r>
              <a:rPr lang="en-US" sz="20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”</a:t>
            </a:r>
            <a:r>
              <a:rPr lang="pl-PL" sz="20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- </a:t>
            </a:r>
            <a:r>
              <a:rPr lang="pl-PL" sz="2000" dirty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dla uczniów klas I-III</a:t>
            </a:r>
            <a:r>
              <a:rPr lang="pl-PL" sz="20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,</a:t>
            </a:r>
          </a:p>
          <a:p>
            <a:pPr marL="342900" lvl="0" indent="-342900" algn="just">
              <a:lnSpc>
                <a:spcPct val="150000"/>
              </a:lnSpc>
              <a:buClr>
                <a:srgbClr val="FF0000"/>
              </a:buClr>
              <a:buSzPct val="106000"/>
              <a:buFontTx/>
              <a:buChar char="-"/>
            </a:pPr>
            <a:r>
              <a:rPr lang="en-US" sz="20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„My </a:t>
            </a:r>
            <a:r>
              <a:rPr lang="en-US" sz="2000" dirty="0" err="1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favourite</a:t>
            </a:r>
            <a:r>
              <a:rPr lang="en-US" sz="20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place in the UK, the USA or Australia</a:t>
            </a:r>
            <a:r>
              <a:rPr lang="pl-PL" sz="20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– Moje ulubione miejsce w Wielkiej Brytanii, USA lub w Australii</a:t>
            </a:r>
            <a:r>
              <a:rPr lang="en-US" sz="20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”</a:t>
            </a:r>
            <a:r>
              <a:rPr lang="pl-PL" sz="20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- dla uczniów klas IV – VI</a:t>
            </a:r>
            <a:r>
              <a:rPr lang="pl-PL" sz="2000" dirty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786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2313" y="1379275"/>
            <a:ext cx="4711772" cy="707933"/>
          </a:xfrm>
        </p:spPr>
        <p:txBody>
          <a:bodyPr anchor="t"/>
          <a:lstStyle/>
          <a:p>
            <a:pPr algn="l"/>
            <a:r>
              <a:rPr lang="pl-PL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 ramach projektu: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2297" y="5737593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101" y="5737593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7957" y="-156837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2292824" y="2129051"/>
            <a:ext cx="87209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32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zorganizowano: </a:t>
            </a:r>
            <a:r>
              <a:rPr lang="pl-PL" sz="32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Szkolny i Międzygminny Konkurs Języka Angielskiego dla uczniów klas IV - VI, </a:t>
            </a:r>
          </a:p>
          <a:p>
            <a:pPr marL="285750" lvl="0" indent="-285750" algn="just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3200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zorganizowano: </a:t>
            </a:r>
            <a:r>
              <a:rPr lang="pl-PL" sz="32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Szkolny i Międzyszkolny Konkurs Piosenki Anglojęzycznej; </a:t>
            </a:r>
          </a:p>
        </p:txBody>
      </p:sp>
    </p:spTree>
    <p:extLst>
      <p:ext uri="{BB962C8B-B14F-4D97-AF65-F5344CB8AC3E}">
        <p14:creationId xmlns:p14="http://schemas.microsoft.com/office/powerpoint/2010/main" val="18183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0914" y="1353939"/>
            <a:ext cx="8615031" cy="707933"/>
          </a:xfrm>
        </p:spPr>
        <p:txBody>
          <a:bodyPr anchor="t">
            <a:noAutofit/>
          </a:bodyPr>
          <a:lstStyle/>
          <a:p>
            <a:pPr algn="l"/>
            <a:r>
              <a:rPr lang="pl-PL" sz="5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 ramach projektu:</a:t>
            </a:r>
            <a:endParaRPr lang="pl-PL" sz="5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8641" y="5561954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0445" y="5568582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601" y="-182431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883391" y="2674641"/>
            <a:ext cx="8720919" cy="293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41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uczniowie opracowali kalendarze w języku angielskim na rok 2013 i 2014;</a:t>
            </a:r>
          </a:p>
        </p:txBody>
      </p:sp>
    </p:spTree>
    <p:extLst>
      <p:ext uri="{BB962C8B-B14F-4D97-AF65-F5344CB8AC3E}">
        <p14:creationId xmlns:p14="http://schemas.microsoft.com/office/powerpoint/2010/main" val="2214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0914" y="1353939"/>
            <a:ext cx="8615031" cy="707933"/>
          </a:xfrm>
        </p:spPr>
        <p:txBody>
          <a:bodyPr anchor="t">
            <a:noAutofit/>
          </a:bodyPr>
          <a:lstStyle/>
          <a:p>
            <a:pPr algn="l"/>
            <a:r>
              <a:rPr lang="pl-PL" sz="5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 ramach projektu:</a:t>
            </a:r>
            <a:endParaRPr lang="pl-PL" sz="5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3232" y="5501569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036" y="5501568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601" y="-182431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883391" y="2674641"/>
            <a:ext cx="8720919" cy="282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41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uczniowie przygotowali Szkolny Słowniczek Obrazkowy Języka Angielskiego;</a:t>
            </a:r>
          </a:p>
        </p:txBody>
      </p:sp>
    </p:spTree>
    <p:extLst>
      <p:ext uri="{BB962C8B-B14F-4D97-AF65-F5344CB8AC3E}">
        <p14:creationId xmlns:p14="http://schemas.microsoft.com/office/powerpoint/2010/main" val="415721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0914" y="1353939"/>
            <a:ext cx="8615031" cy="707933"/>
          </a:xfrm>
        </p:spPr>
        <p:txBody>
          <a:bodyPr anchor="t">
            <a:noAutofit/>
          </a:bodyPr>
          <a:lstStyle/>
          <a:p>
            <a:pPr algn="l"/>
            <a:r>
              <a:rPr lang="pl-PL" sz="5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 ramach projektu:</a:t>
            </a:r>
            <a:endParaRPr lang="pl-PL" sz="5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2414" y="5606213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4463" y="5606213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601" y="-182431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883391" y="2674641"/>
            <a:ext cx="8720919" cy="293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41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uczniowie przygotowali karty obrazkowe na gazetki ścienne pt. ”A bit of English”;</a:t>
            </a:r>
          </a:p>
        </p:txBody>
      </p:sp>
    </p:spTree>
    <p:extLst>
      <p:ext uri="{BB962C8B-B14F-4D97-AF65-F5344CB8AC3E}">
        <p14:creationId xmlns:p14="http://schemas.microsoft.com/office/powerpoint/2010/main" val="3165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0914" y="1353939"/>
            <a:ext cx="8615031" cy="707933"/>
          </a:xfrm>
        </p:spPr>
        <p:txBody>
          <a:bodyPr anchor="t">
            <a:noAutofit/>
          </a:bodyPr>
          <a:lstStyle/>
          <a:p>
            <a:pPr algn="l"/>
            <a:r>
              <a:rPr lang="pl-PL" sz="4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 ramach projektu:</a:t>
            </a:r>
            <a:endParaRPr lang="pl-PL" sz="4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4993" y="5423555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6797" y="5423555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601" y="-182431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770914" y="2328567"/>
            <a:ext cx="96386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2000" b="1" dirty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z</a:t>
            </a:r>
            <a:r>
              <a:rPr lang="pl-PL" sz="20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organizowaliśmy Dzień Kultury Anglosaskiej, podczas którego:</a:t>
            </a:r>
          </a:p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Tx/>
              <a:buChar char="-"/>
            </a:pPr>
            <a:r>
              <a:rPr lang="pl-PL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zachęcaliśmy do nauki języka angielskiego w różnych formach, </a:t>
            </a:r>
          </a:p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Tx/>
              <a:buChar char="-"/>
            </a:pPr>
            <a:r>
              <a:rPr lang="pl-PL" dirty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u</a:t>
            </a:r>
            <a:r>
              <a:rPr lang="pl-PL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czniowie z klas IV – VI przedstawiali przygotowane przez siebie prezentacje multimedialne na temat poszczególnych państw anglojęzycznych, </a:t>
            </a:r>
          </a:p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Tx/>
              <a:buChar char="-"/>
            </a:pPr>
            <a:r>
              <a:rPr lang="pl-PL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przypomnieliśmy piosenki, które reprezentowały naszą szkołę podczas Konkursu Piosenki Anglojęzycznej,</a:t>
            </a:r>
          </a:p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Tx/>
              <a:buChar char="-"/>
            </a:pPr>
            <a:r>
              <a:rPr lang="pl-PL" dirty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u</a:t>
            </a:r>
            <a:r>
              <a:rPr lang="pl-PL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czniowie czytali bajki w języku angielskim;</a:t>
            </a:r>
          </a:p>
        </p:txBody>
      </p:sp>
    </p:spTree>
    <p:extLst>
      <p:ext uri="{BB962C8B-B14F-4D97-AF65-F5344CB8AC3E}">
        <p14:creationId xmlns:p14="http://schemas.microsoft.com/office/powerpoint/2010/main" val="10847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0914" y="1353939"/>
            <a:ext cx="8615031" cy="707933"/>
          </a:xfrm>
        </p:spPr>
        <p:txBody>
          <a:bodyPr anchor="t">
            <a:noAutofit/>
          </a:bodyPr>
          <a:lstStyle/>
          <a:p>
            <a:pPr algn="l"/>
            <a:r>
              <a:rPr lang="pl-PL" sz="4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 ramach projektu:</a:t>
            </a:r>
            <a:endParaRPr lang="pl-PL" sz="4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6754" y="5568581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558" y="5568582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601" y="-182431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770914" y="2328567"/>
            <a:ext cx="9638614" cy="2493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36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przygotowaliśmy przedstawienie świąteczne w języku angielskim, które za chwilę będziemy mogli obejrzeć ;); </a:t>
            </a:r>
          </a:p>
        </p:txBody>
      </p:sp>
    </p:spTree>
    <p:extLst>
      <p:ext uri="{BB962C8B-B14F-4D97-AF65-F5344CB8AC3E}">
        <p14:creationId xmlns:p14="http://schemas.microsoft.com/office/powerpoint/2010/main" val="7463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471" y="457200"/>
            <a:ext cx="8644877" cy="160338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56529" y="2906972"/>
            <a:ext cx="278133" cy="293203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01254" y="1913156"/>
            <a:ext cx="10001769" cy="4085230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altLang="pl-PL" b="1" dirty="0">
                <a:solidFill>
                  <a:srgbClr val="002060"/>
                </a:solidFill>
                <a:latin typeface="Comic Sans MS" panose="030F0702030302020204" pitchFamily="66" charset="0"/>
              </a:rPr>
              <a:t>Program English </a:t>
            </a:r>
            <a:r>
              <a:rPr lang="pl-PL" altLang="pl-PL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Teaching</a:t>
            </a:r>
            <a:r>
              <a:rPr lang="pl-PL" altLang="pl-PL" dirty="0">
                <a:solidFill>
                  <a:srgbClr val="002060"/>
                </a:solidFill>
                <a:latin typeface="Comic Sans MS" panose="030F0702030302020204" pitchFamily="66" charset="0"/>
              </a:rPr>
              <a:t> został stworzony przez </a:t>
            </a:r>
            <a:endParaRPr lang="pl-PL" altLang="pl-PL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pl-PL" altLang="pl-PL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Polsko-Amerykańską </a:t>
            </a:r>
            <a:r>
              <a:rPr lang="pl-PL" altLang="pl-PL" b="1" dirty="0">
                <a:solidFill>
                  <a:srgbClr val="002060"/>
                </a:solidFill>
                <a:latin typeface="Comic Sans MS" panose="030F0702030302020204" pitchFamily="66" charset="0"/>
              </a:rPr>
              <a:t>Fundację Wolności</a:t>
            </a:r>
            <a:r>
              <a:rPr lang="pl-PL" altLang="pl-PL" dirty="0">
                <a:solidFill>
                  <a:srgbClr val="002060"/>
                </a:solidFill>
                <a:latin typeface="Comic Sans MS" panose="030F0702030302020204" pitchFamily="66" charset="0"/>
              </a:rPr>
              <a:t> w 2000 </a:t>
            </a:r>
            <a:r>
              <a:rPr lang="pl-PL" altLang="pl-PL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roku. </a:t>
            </a:r>
            <a:endParaRPr lang="pl-PL" altLang="pl-PL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pl-PL" altLang="pl-PL" dirty="0">
                <a:solidFill>
                  <a:srgbClr val="002060"/>
                </a:solidFill>
                <a:latin typeface="Comic Sans MS" panose="030F0702030302020204" pitchFamily="66" charset="0"/>
              </a:rPr>
              <a:t>Od sierpnia 2002 </a:t>
            </a:r>
            <a:r>
              <a:rPr lang="pl-PL" altLang="pl-PL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roku </a:t>
            </a:r>
            <a:r>
              <a:rPr lang="pl-PL" altLang="pl-PL" dirty="0">
                <a:solidFill>
                  <a:srgbClr val="002060"/>
                </a:solidFill>
                <a:latin typeface="Comic Sans MS" panose="030F0702030302020204" pitchFamily="66" charset="0"/>
              </a:rPr>
              <a:t>krajowym operatorem Programu jest </a:t>
            </a:r>
            <a:endParaRPr lang="pl-PL" altLang="pl-PL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pl-PL" altLang="pl-PL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Nidzicka </a:t>
            </a:r>
            <a:r>
              <a:rPr lang="pl-PL" altLang="pl-PL" b="1" dirty="0">
                <a:solidFill>
                  <a:srgbClr val="002060"/>
                </a:solidFill>
                <a:latin typeface="Comic Sans MS" panose="030F0702030302020204" pitchFamily="66" charset="0"/>
              </a:rPr>
              <a:t>Fundacja Rozwoju NIDA</a:t>
            </a:r>
            <a:endParaRPr lang="pl-PL" altLang="pl-PL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025" y="5568582"/>
            <a:ext cx="871804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1829" y="5568582"/>
            <a:ext cx="565148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7606" y="1353939"/>
            <a:ext cx="10704394" cy="1348628"/>
          </a:xfrm>
        </p:spPr>
        <p:txBody>
          <a:bodyPr anchor="t">
            <a:noAutofit/>
          </a:bodyPr>
          <a:lstStyle/>
          <a:p>
            <a:r>
              <a:rPr lang="pl-PL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Ponadto dzięki udziałowi w Pełnym Pakiecie Programu English </a:t>
            </a:r>
            <a:r>
              <a:rPr lang="pl-PL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Teaching</a:t>
            </a:r>
            <a:r>
              <a:rPr lang="pl-PL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: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5937" y="5696749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741" y="5696749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601" y="-182431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770914" y="2860830"/>
            <a:ext cx="96386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28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w lipcu 2012 roku, jedna z uczennic z naszej szkoły spędziła bezpłatnie tydzień na obozie językowym w Załęczu Wielkim, prowadzonym przez amerykańskich nauczycieli</a:t>
            </a:r>
            <a:r>
              <a:rPr lang="pl-PL" sz="2800" b="1" dirty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;</a:t>
            </a:r>
            <a:endParaRPr lang="pl-PL" sz="2800" b="1" dirty="0" smtClean="0">
              <a:solidFill>
                <a:srgbClr val="30ACEC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7606" y="1353939"/>
            <a:ext cx="10704394" cy="1348628"/>
          </a:xfrm>
        </p:spPr>
        <p:txBody>
          <a:bodyPr anchor="t">
            <a:noAutofit/>
          </a:bodyPr>
          <a:lstStyle/>
          <a:p>
            <a:r>
              <a:rPr lang="pl-PL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Ponadto dzięki udziałowi w Pełnym Pakiecie Programu English </a:t>
            </a:r>
            <a:r>
              <a:rPr lang="pl-PL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Teaching</a:t>
            </a:r>
            <a:r>
              <a:rPr lang="pl-PL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: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4050" y="5672112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854" y="5672111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601" y="-182431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770914" y="2860830"/>
            <a:ext cx="96386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r>
              <a:rPr lang="pl-PL" sz="20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opiekun projektu „</a:t>
            </a:r>
            <a:r>
              <a:rPr lang="pl-PL" sz="2000" b="1" dirty="0" err="1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Ready</a:t>
            </a:r>
            <a:r>
              <a:rPr lang="pl-PL" sz="20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, </a:t>
            </a:r>
            <a:r>
              <a:rPr lang="pl-PL" sz="2000" b="1" dirty="0" err="1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steady</a:t>
            </a:r>
            <a:r>
              <a:rPr lang="pl-PL" sz="20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…English</a:t>
            </a:r>
            <a:r>
              <a:rPr lang="pl-PL" sz="20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!” </a:t>
            </a:r>
            <a:r>
              <a:rPr lang="pl-PL" sz="20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uczestniczył bezpłatnie w czterech krajowych szkoleniach metodycznych, aktywizujących i integracyjnych, zorganizowanych przez Fundację NIDA oraz w miesięcznym kursie </a:t>
            </a:r>
            <a:r>
              <a:rPr lang="pl-PL" sz="2000" b="1" dirty="0" err="1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metodyczno</a:t>
            </a:r>
            <a:r>
              <a:rPr lang="pl-PL" sz="2000" b="1" dirty="0" smtClean="0">
                <a:solidFill>
                  <a:srgbClr val="30ACEC">
                    <a:lumMod val="50000"/>
                  </a:srgbClr>
                </a:solidFill>
                <a:latin typeface="Comic Sans MS" panose="030F0702030302020204" pitchFamily="66" charset="0"/>
              </a:rPr>
              <a:t> – językowym na Uniwersytecie Gonzaga w Spokane w USA, połączonym z praktykami pedagogicznymi na Letnim Obozie Językowym dla uczniów i mieszkańców miasta Spokane.</a:t>
            </a:r>
          </a:p>
        </p:txBody>
      </p:sp>
    </p:spTree>
    <p:extLst>
      <p:ext uri="{BB962C8B-B14F-4D97-AF65-F5344CB8AC3E}">
        <p14:creationId xmlns:p14="http://schemas.microsoft.com/office/powerpoint/2010/main" val="9401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7606" y="887104"/>
            <a:ext cx="10704394" cy="4612943"/>
          </a:xfrm>
        </p:spPr>
        <p:txBody>
          <a:bodyPr anchor="ctr">
            <a:noAutofit/>
          </a:bodyPr>
          <a:lstStyle/>
          <a:p>
            <a:r>
              <a:rPr lang="pl-PL" sz="5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DZIĘKUJEMY WSZYSTKIM </a:t>
            </a:r>
            <a:r>
              <a:rPr lang="pl-PL" sz="5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OSOBOM  I INSTYTUCJOM, </a:t>
            </a:r>
            <a:r>
              <a:rPr lang="pl-PL" sz="5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KTÓRE WSPARŁY REALIZACJĘ</a:t>
            </a:r>
            <a:r>
              <a:rPr lang="pl-PL" sz="5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pl-PL" sz="5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NASZEGO PROJEKTU!!!</a:t>
            </a:r>
            <a:endParaRPr lang="pl-PL" sz="54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8199" y="5689546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003" y="5689545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608" y="-249449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649732" y="3270263"/>
            <a:ext cx="9638614" cy="50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endParaRPr lang="pl-PL" sz="2000" b="1" dirty="0" smtClean="0">
              <a:solidFill>
                <a:srgbClr val="30ACEC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7606" y="1353938"/>
            <a:ext cx="10704394" cy="4146109"/>
          </a:xfrm>
        </p:spPr>
        <p:txBody>
          <a:bodyPr anchor="ctr">
            <a:noAutofit/>
          </a:bodyPr>
          <a:lstStyle/>
          <a:p>
            <a:r>
              <a:rPr lang="pl-PL" sz="9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DZIĘKUJEMY </a:t>
            </a:r>
            <a:br>
              <a:rPr lang="pl-PL" sz="9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pl-PL" sz="9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ZA UWAGĘ!</a:t>
            </a:r>
            <a:endParaRPr lang="pl-PL" sz="96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244" y="5319413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048" y="5319412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608" y="-249449"/>
            <a:ext cx="8644877" cy="160338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649732" y="3270263"/>
            <a:ext cx="9638614" cy="50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rgbClr val="FF0000"/>
              </a:buClr>
              <a:buSzPct val="106000"/>
              <a:buFont typeface="Wingdings" panose="05000000000000000000" pitchFamily="2" charset="2"/>
              <a:buChar char="ü"/>
            </a:pPr>
            <a:endParaRPr lang="pl-PL" sz="2000" b="1" dirty="0" smtClean="0">
              <a:solidFill>
                <a:srgbClr val="30ACEC">
                  <a:lumMod val="50000"/>
                </a:srgb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7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227" y="261918"/>
            <a:ext cx="8644877" cy="160338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29101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760561"/>
            <a:ext cx="10018713" cy="4030639"/>
          </a:xfrm>
        </p:spPr>
        <p:txBody>
          <a:bodyPr>
            <a:normAutofit fontScale="92500" lnSpcReduction="10000"/>
          </a:bodyPr>
          <a:lstStyle/>
          <a:p>
            <a:pPr marL="0" lvl="0" indent="0" algn="ctr" defTabSz="914400" fontAlgn="base">
              <a:lnSpc>
                <a:spcPct val="150000"/>
              </a:lnSpc>
              <a:spcAft>
                <a:spcPct val="0"/>
              </a:spcAft>
              <a:buClr>
                <a:srgbClr val="3333CC"/>
              </a:buClr>
              <a:buSzPct val="60000"/>
              <a:buNone/>
            </a:pPr>
            <a:r>
              <a:rPr lang="pl-PL" altLang="pl-PL" sz="3200" b="1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Celem Programu</a:t>
            </a:r>
            <a:r>
              <a:rPr lang="pl-PL" altLang="pl-PL" sz="32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 jest wspieranie działań na rzecz promocji uczenia się języka angielskiego i jego lepszej znajomości wśród dzieci i młodzieży z małych miast </a:t>
            </a:r>
            <a:r>
              <a:rPr lang="pl-PL" altLang="pl-PL" sz="3200" kern="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 </a:t>
            </a:r>
            <a:r>
              <a:rPr lang="pl-PL" altLang="pl-PL" sz="3200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wsi, a także wspieranie rozwoju zawodowego nauczycieli języka angielskiego spoza dużych aglomeracji miejskich.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866" y="5791200"/>
            <a:ext cx="5651482" cy="85961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062" y="5791200"/>
            <a:ext cx="87180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426" y="1"/>
            <a:ext cx="8644877" cy="179069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29970" y="38100"/>
            <a:ext cx="10018713" cy="1752599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992573"/>
            <a:ext cx="10018713" cy="379862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altLang="pl-PL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 ramach programu cyklicznie ogłaszany jest konkurs SMALL GRANTS</a:t>
            </a:r>
            <a:r>
              <a:rPr lang="pl-PL" altLang="pl-PL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pl-PL" altLang="pl-PL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w ramach którego szkoły i organizacje pozarządowe </a:t>
            </a:r>
            <a:r>
              <a:rPr lang="pl-PL" altLang="pl-PL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mogą ubiegać </a:t>
            </a:r>
            <a:r>
              <a:rPr lang="pl-PL" altLang="pl-PL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się o dotacje na realizację projektów związanych z nauczaniem języka angielskiego w ciekawej, pozalekcyjnej formie</a:t>
            </a:r>
            <a:r>
              <a:rPr lang="pl-PL" altLang="pl-PL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4218" y="5563268"/>
            <a:ext cx="5651482" cy="85961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2414" y="5568583"/>
            <a:ext cx="87180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302" y="-41288"/>
            <a:ext cx="8644877" cy="160338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651681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719619"/>
            <a:ext cx="10018713" cy="407158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altLang="pl-PL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 </a:t>
            </a:r>
            <a:r>
              <a:rPr lang="pl-PL" altLang="pl-PL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2012 </a:t>
            </a:r>
            <a:r>
              <a:rPr lang="pl-PL" altLang="pl-PL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roku pilotażowo wprowadzono innowację </a:t>
            </a:r>
            <a:r>
              <a:rPr lang="pl-PL" altLang="pl-PL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 Programie</a:t>
            </a:r>
            <a:r>
              <a:rPr lang="pl-PL" altLang="pl-PL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, łącząc możliwość realizacji grantu z koniecznością udziału w szkoleniach. </a:t>
            </a:r>
            <a:endParaRPr lang="pl-PL" altLang="pl-PL" sz="28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altLang="pl-PL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Nauczycielom ze</a:t>
            </a:r>
            <a:r>
              <a:rPr lang="pl-PL" altLang="pl-PL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pl-PL" altLang="pl-PL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szkół</a:t>
            </a:r>
            <a:r>
              <a:rPr lang="pl-PL" altLang="pl-PL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 </a:t>
            </a:r>
            <a:r>
              <a:rPr lang="pl-PL" altLang="pl-PL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z małych miejscowości zaoferowano </a:t>
            </a:r>
            <a:r>
              <a:rPr lang="pl-PL" altLang="pl-PL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tzw. „</a:t>
            </a:r>
            <a:r>
              <a:rPr lang="pl-PL" altLang="pl-PL" sz="2800" b="1" dirty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pełny pakiet</a:t>
            </a:r>
            <a:r>
              <a:rPr lang="pl-PL" altLang="pl-PL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” Programu </a:t>
            </a:r>
            <a:r>
              <a:rPr lang="pl-PL" altLang="pl-PL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English </a:t>
            </a:r>
            <a:r>
              <a:rPr lang="pl-PL" altLang="pl-PL" sz="28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Teaching</a:t>
            </a:r>
            <a:r>
              <a:rPr lang="pl-PL" altLang="pl-PL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pl-PL" altLang="pl-PL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natomiast nauczycielom uczącym </a:t>
            </a:r>
            <a:r>
              <a:rPr lang="pl-PL" altLang="pl-PL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w miejscowościach do 20 tys. mieszkańców</a:t>
            </a:r>
            <a:r>
              <a:rPr lang="pl-PL" altLang="pl-PL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 „</a:t>
            </a:r>
            <a:r>
              <a:rPr lang="pl-PL" altLang="pl-PL" sz="2800" b="1" dirty="0">
                <a:solidFill>
                  <a:srgbClr val="002060"/>
                </a:solidFill>
                <a:latin typeface="Comic Sans MS" panose="030F0702030302020204" pitchFamily="66" charset="0"/>
                <a:hlinkClick r:id="rId4"/>
              </a:rPr>
              <a:t>podstawowy pakiet</a:t>
            </a:r>
            <a:r>
              <a:rPr lang="pl-PL" altLang="pl-PL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” Programu </a:t>
            </a:r>
            <a:r>
              <a:rPr lang="pl-PL" altLang="pl-PL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English </a:t>
            </a:r>
            <a:r>
              <a:rPr lang="pl-PL" altLang="pl-PL" sz="28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Teaching</a:t>
            </a:r>
            <a:r>
              <a:rPr lang="pl-PL" altLang="pl-PL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pl-PL" altLang="pl-PL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3274" y="5743533"/>
            <a:ext cx="5651482" cy="85961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1470" y="5743533"/>
            <a:ext cx="87180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7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129" y="0"/>
            <a:ext cx="8644877" cy="160338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9153" y="167186"/>
            <a:ext cx="10018713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11605" y="1603387"/>
            <a:ext cx="10539368" cy="4123212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altLang="pl-PL" sz="2000" b="1" dirty="0">
                <a:solidFill>
                  <a:srgbClr val="002060"/>
                </a:solidFill>
              </a:rPr>
              <a:t>"</a:t>
            </a:r>
            <a:r>
              <a:rPr lang="pl-PL" altLang="pl-PL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Pełny pakiet" Programu </a:t>
            </a:r>
            <a:r>
              <a:rPr lang="pl-PL" altLang="pl-PL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English </a:t>
            </a:r>
            <a:r>
              <a:rPr lang="pl-PL" altLang="pl-PL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Teaching</a:t>
            </a:r>
            <a:r>
              <a:rPr lang="pl-PL" altLang="pl-PL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 łączy w sobie </a:t>
            </a:r>
            <a:r>
              <a:rPr lang="pl-PL" altLang="pl-PL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udział w szkoleniach</a:t>
            </a:r>
            <a:r>
              <a:rPr lang="pl-PL" altLang="pl-PL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 (metodycznych oraz aktywizująco-integracyjnych) z realizacją projektu i kierowany jest do nauczycieli </a:t>
            </a:r>
            <a:r>
              <a:rPr lang="pl-PL" altLang="pl-PL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języka angielskiego </a:t>
            </a:r>
            <a:r>
              <a:rPr lang="pl-PL" altLang="pl-PL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z </a:t>
            </a:r>
            <a:r>
              <a:rPr lang="pl-PL" altLang="pl-PL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przedszkoli, szkół podstawowych i gimnazjalnych</a:t>
            </a:r>
            <a:r>
              <a:rPr lang="pl-PL" altLang="pl-PL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 mieszczących </a:t>
            </a:r>
            <a:r>
              <a:rPr lang="pl-PL" altLang="pl-PL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się</a:t>
            </a:r>
            <a:r>
              <a:rPr lang="pl-PL" altLang="pl-PL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 na </a:t>
            </a:r>
            <a:r>
              <a:rPr lang="pl-PL" altLang="pl-PL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wsiach i w małych miejscowościach</a:t>
            </a:r>
            <a:r>
              <a:rPr lang="pl-PL" altLang="pl-PL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 </a:t>
            </a:r>
            <a:endParaRPr lang="pl-PL" altLang="pl-PL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pl-PL" altLang="pl-PL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„Pełny pakiet” jest </a:t>
            </a:r>
            <a:r>
              <a:rPr lang="pl-PL" altLang="pl-PL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kompleksową inwestycją w rozwój zawodowy wiejskiego nauczyciela języka angielskiego</a:t>
            </a:r>
            <a:r>
              <a:rPr lang="pl-PL" altLang="pl-PL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 poprzez wzmocnienie jego kompetencji zawodowych</a:t>
            </a:r>
            <a:r>
              <a:rPr lang="pl-PL" altLang="pl-PL" sz="2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pl-PL" altLang="pl-PL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046" y="5726599"/>
            <a:ext cx="5651482" cy="85961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242" y="5726599"/>
            <a:ext cx="87180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7266" y="1228299"/>
            <a:ext cx="10018713" cy="432634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 marcu 2012 roku </a:t>
            </a:r>
            <a:r>
              <a:rPr lang="pl-PL" dirty="0">
                <a:solidFill>
                  <a:srgbClr val="002060"/>
                </a:solidFill>
                <a:latin typeface="Comic Sans MS" panose="030F0702030302020204" pitchFamily="66" charset="0"/>
              </a:rPr>
              <a:t>do udziału w Pełnym Pakiecie </a:t>
            </a:r>
            <a:r>
              <a:rPr lang="pl-PL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zakwalifikowano naszą szkołę, a od września tego samego roku rozpoczęła się realizacja projektu </a:t>
            </a:r>
            <a:br>
              <a:rPr lang="pl-PL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pl-PL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„</a:t>
            </a:r>
            <a:r>
              <a:rPr lang="pl-PL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Ready</a:t>
            </a:r>
            <a:r>
              <a:rPr lang="pl-PL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pl-PL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steady</a:t>
            </a:r>
            <a:r>
              <a:rPr lang="pl-PL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…English!”.</a:t>
            </a:r>
            <a:endParaRPr lang="pl-PL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4551" y="5698139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6355" y="5698138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6075" y="0"/>
            <a:ext cx="8644877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5505" y="1228299"/>
            <a:ext cx="10018713" cy="4599295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Na jego realizację otrzymaliśmy dotację w wysokości </a:t>
            </a:r>
            <a:r>
              <a:rPr lang="pl-PL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11 700 złotych</a:t>
            </a:r>
            <a:r>
              <a:rPr lang="pl-PL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pl-PL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pl-PL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pl-PL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Rzeczowo </a:t>
            </a:r>
            <a:r>
              <a:rPr lang="pl-PL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wsparli nas także partnerzy projektu: </a:t>
            </a:r>
            <a:r>
              <a:rPr lang="pl-PL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Rada Rodziców</a:t>
            </a:r>
            <a:r>
              <a:rPr lang="pl-PL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z naszej szkoły, wydawnictwa językowe</a:t>
            </a:r>
            <a:r>
              <a:rPr lang="pl-PL" sz="3600">
                <a:solidFill>
                  <a:srgbClr val="002060"/>
                </a:solidFill>
                <a:latin typeface="Comic Sans MS" panose="030F0702030302020204" pitchFamily="66" charset="0"/>
              </a:rPr>
              <a:t>: </a:t>
            </a:r>
            <a:r>
              <a:rPr lang="pl-PL" sz="3600" b="1" smtClean="0">
                <a:solidFill>
                  <a:srgbClr val="002060"/>
                </a:solidFill>
                <a:latin typeface="Comic Sans MS" panose="030F0702030302020204" pitchFamily="66" charset="0"/>
              </a:rPr>
              <a:t>Pearson</a:t>
            </a:r>
            <a:r>
              <a:rPr lang="pl-PL" sz="360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pl-PL" sz="360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r>
              <a:rPr lang="pl-PL" sz="360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pl-PL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Oxford </a:t>
            </a:r>
            <a:r>
              <a:rPr lang="pl-PL" sz="36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University</a:t>
            </a:r>
            <a:r>
              <a:rPr lang="pl-PL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Press</a:t>
            </a:r>
            <a:r>
              <a:rPr lang="pl-PL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oraz hurtownia </a:t>
            </a:r>
            <a:r>
              <a:rPr lang="pl-PL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SCHEMAT</a:t>
            </a:r>
            <a:r>
              <a:rPr lang="pl-PL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z Sieradza.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0903" y="5568583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2707" y="5568583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7710" y="0"/>
            <a:ext cx="8644877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46664" y="1364777"/>
            <a:ext cx="10522424" cy="450376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2700" dirty="0" smtClean="0">
                <a:latin typeface="Comic Sans MS" panose="030F0702030302020204" pitchFamily="66" charset="0"/>
              </a:rPr>
              <a:t/>
            </a:r>
            <a:br>
              <a:rPr lang="pl-PL" sz="2700" dirty="0" smtClean="0">
                <a:latin typeface="Comic Sans MS" panose="030F0702030302020204" pitchFamily="66" charset="0"/>
              </a:rPr>
            </a:br>
            <a:r>
              <a:rPr lang="pl-PL" sz="2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Przy </a:t>
            </a:r>
            <a:r>
              <a:rPr lang="pl-PL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realizacji kolejnych działań projektowych współpracowaliśmy również z </a:t>
            </a:r>
            <a:r>
              <a:rPr lang="pl-PL" sz="2700" b="1" dirty="0">
                <a:solidFill>
                  <a:srgbClr val="002060"/>
                </a:solidFill>
                <a:latin typeface="Comic Sans MS" panose="030F0702030302020204" pitchFamily="66" charset="0"/>
              </a:rPr>
              <a:t>Urzędem Gminy w Burzeninie</a:t>
            </a:r>
            <a:r>
              <a:rPr lang="pl-PL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pl-PL" sz="2700" b="1" dirty="0">
                <a:solidFill>
                  <a:srgbClr val="002060"/>
                </a:solidFill>
                <a:latin typeface="Comic Sans MS" panose="030F0702030302020204" pitchFamily="66" charset="0"/>
              </a:rPr>
              <a:t>Gminnym Domem Kultury z Burzenina,</a:t>
            </a:r>
            <a:r>
              <a:rPr lang="pl-PL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szkolną gazetką </a:t>
            </a:r>
            <a:r>
              <a:rPr lang="pl-PL" sz="27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SZOK</a:t>
            </a:r>
            <a:r>
              <a:rPr lang="pl-PL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, portalem internetowym </a:t>
            </a:r>
            <a:r>
              <a:rPr lang="pl-PL" sz="2700" b="1" dirty="0">
                <a:solidFill>
                  <a:srgbClr val="002060"/>
                </a:solidFill>
                <a:latin typeface="Comic Sans MS" panose="030F0702030302020204" pitchFamily="66" charset="0"/>
              </a:rPr>
              <a:t>Info Tydzień, Zespołem Szkół Ponadgimnazjalnych w Złoczewie, </a:t>
            </a:r>
            <a:r>
              <a:rPr lang="pl-PL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uczniami </a:t>
            </a:r>
            <a:r>
              <a:rPr lang="pl-PL" sz="2700" b="1" dirty="0">
                <a:solidFill>
                  <a:srgbClr val="002060"/>
                </a:solidFill>
                <a:latin typeface="Comic Sans MS" panose="030F0702030302020204" pitchFamily="66" charset="0"/>
              </a:rPr>
              <a:t>Gimnazjum Publicznego w Burzeninie </a:t>
            </a:r>
            <a:r>
              <a:rPr lang="pl-PL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oraz</a:t>
            </a:r>
            <a:r>
              <a:rPr lang="pl-PL" sz="27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pl-PL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uczniami i nauczycielami </a:t>
            </a:r>
            <a:r>
              <a:rPr lang="pl-PL" sz="27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z innych </a:t>
            </a:r>
            <a:r>
              <a:rPr lang="pl-PL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okolicznych szkół podstawowych i gimnazjalnych, uczestniczącymi w zorganizowanych przez nas konkursach.</a:t>
            </a:r>
            <a:r>
              <a:rPr lang="pl-PL" dirty="0">
                <a:solidFill>
                  <a:srgbClr val="002060"/>
                </a:solidFill>
              </a:rPr>
              <a:t/>
            </a:r>
            <a:br>
              <a:rPr lang="pl-PL" dirty="0">
                <a:solidFill>
                  <a:srgbClr val="002060"/>
                </a:solidFill>
              </a:rPr>
            </a:br>
            <a:endParaRPr lang="pl-PL" dirty="0">
              <a:solidFill>
                <a:srgbClr val="002060"/>
              </a:solidFill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6312" y="5568583"/>
            <a:ext cx="871804" cy="85961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116" y="5568583"/>
            <a:ext cx="5651482" cy="859611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6887" y="0"/>
            <a:ext cx="8644877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1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TC103457496[[fn=Paralaksa]]</Template>
  <TotalTime>201</TotalTime>
  <Words>565</Words>
  <Application>Microsoft Office PowerPoint</Application>
  <PresentationFormat>Panoramiczny</PresentationFormat>
  <Paragraphs>50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0" baseType="lpstr">
      <vt:lpstr>AR BERKLEY</vt:lpstr>
      <vt:lpstr>Arial</vt:lpstr>
      <vt:lpstr>Calibri</vt:lpstr>
      <vt:lpstr>Comic Sans MS</vt:lpstr>
      <vt:lpstr>Corbel</vt:lpstr>
      <vt:lpstr>Wingdings</vt:lpstr>
      <vt:lpstr>Paralaksa</vt:lpstr>
      <vt:lpstr>„Ready, steady…English!”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 marcu 2012 roku do udziału w Pełnym Pakiecie zakwalifikowano naszą szkołę, a od września tego samego roku rozpoczęła się realizacja projektu  „Ready, steady…English!”.</vt:lpstr>
      <vt:lpstr>Na jego realizację otrzymaliśmy dotację w wysokości 11 700 złotych.  Rzeczowo wsparli nas także partnerzy projektu: Rada Rodziców z naszej szkoły, wydawnictwa językowe: Pearson i Oxford University Press oraz hurtownia SCHEMAT z Sieradza.</vt:lpstr>
      <vt:lpstr> Przy realizacji kolejnych działań projektowych współpracowaliśmy również z Urzędem Gminy w Burzeninie, Gminnym Domem Kultury z Burzenina, szkolną gazetką SZOK, portalem internetowym Info Tydzień, Zespołem Szkół Ponadgimnazjalnych w Złoczewie, uczniami Gimnazjum Publicznego w Burzeninie oraz uczniami i nauczycielami z innych okolicznych szkół podstawowych i gimnazjalnych, uczestniczącymi w zorganizowanych przez nas konkursach. </vt:lpstr>
      <vt:lpstr>W ramach projektu:</vt:lpstr>
      <vt:lpstr>W ramach projektu:</vt:lpstr>
      <vt:lpstr>W ramach projektu:</vt:lpstr>
      <vt:lpstr>W ramach projektu:</vt:lpstr>
      <vt:lpstr>W ramach projektu:</vt:lpstr>
      <vt:lpstr>W ramach projektu:</vt:lpstr>
      <vt:lpstr>W ramach projektu:</vt:lpstr>
      <vt:lpstr>W ramach projektu:</vt:lpstr>
      <vt:lpstr>W ramach projektu:</vt:lpstr>
      <vt:lpstr>W ramach projektu:</vt:lpstr>
      <vt:lpstr>Ponadto dzięki udziałowi w Pełnym Pakiecie Programu English Teaching:</vt:lpstr>
      <vt:lpstr>Ponadto dzięki udziałowi w Pełnym Pakiecie Programu English Teaching:</vt:lpstr>
      <vt:lpstr>DZIĘKUJEMY WSZYSTKIM OSOBOM  I INSTYTUCJOM, KTÓRE WSPARŁY REALIZACJĘ NASZEGO PROJEKTU!!!</vt:lpstr>
      <vt:lpstr>DZIĘKUJEMY 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„Ready, steady…English!”</dc:title>
  <dc:creator>Renata Szwed</dc:creator>
  <cp:lastModifiedBy>Renata Szwed</cp:lastModifiedBy>
  <cp:revision>21</cp:revision>
  <cp:lastPrinted>2013-12-18T03:56:13Z</cp:lastPrinted>
  <dcterms:created xsi:type="dcterms:W3CDTF">2013-12-18T01:22:29Z</dcterms:created>
  <dcterms:modified xsi:type="dcterms:W3CDTF">2013-12-18T19:49:23Z</dcterms:modified>
</cp:coreProperties>
</file>